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</p:sldMasterIdLst>
  <p:notesMasterIdLst>
    <p:notesMasterId r:id="rId12"/>
  </p:notesMasterIdLst>
  <p:handoutMasterIdLst>
    <p:handoutMasterId r:id="rId13"/>
  </p:handoutMasterIdLst>
  <p:sldIdLst>
    <p:sldId id="328" r:id="rId2"/>
    <p:sldId id="337" r:id="rId3"/>
    <p:sldId id="331" r:id="rId4"/>
    <p:sldId id="332" r:id="rId5"/>
    <p:sldId id="333" r:id="rId6"/>
    <p:sldId id="334" r:id="rId7"/>
    <p:sldId id="335" r:id="rId8"/>
    <p:sldId id="338" r:id="rId9"/>
    <p:sldId id="336" r:id="rId10"/>
    <p:sldId id="339" r:id="rId11"/>
  </p:sldIdLst>
  <p:sldSz cx="9144000" cy="6858000" type="screen4x3"/>
  <p:notesSz cx="6858000" cy="9144000"/>
  <p:defaultTextStyle>
    <a:defPPr>
      <a:defRPr lang="en-US"/>
    </a:defPPr>
    <a:lvl1pPr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ctr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33">
          <p15:clr>
            <a:srgbClr val="A4A3A4"/>
          </p15:clr>
        </p15:guide>
        <p15:guide id="2" orient="horz" pos="3929">
          <p15:clr>
            <a:srgbClr val="A4A3A4"/>
          </p15:clr>
        </p15:guide>
        <p15:guide id="3" orient="horz" pos="1661">
          <p15:clr>
            <a:srgbClr val="A4A3A4"/>
          </p15:clr>
        </p15:guide>
        <p15:guide id="4" orient="horz" pos="1117">
          <p15:clr>
            <a:srgbClr val="A4A3A4"/>
          </p15:clr>
        </p15:guide>
        <p15:guide id="5" orient="horz" pos="3249">
          <p15:clr>
            <a:srgbClr val="A4A3A4"/>
          </p15:clr>
        </p15:guide>
        <p15:guide id="6" orient="horz" pos="3385">
          <p15:clr>
            <a:srgbClr val="A4A3A4"/>
          </p15:clr>
        </p15:guide>
        <p15:guide id="7" orient="horz" pos="890">
          <p15:clr>
            <a:srgbClr val="A4A3A4"/>
          </p15:clr>
        </p15:guide>
        <p15:guide id="8" pos="612">
          <p15:clr>
            <a:srgbClr val="A4A3A4"/>
          </p15:clr>
        </p15:guide>
        <p15:guide id="9" pos="5465">
          <p15:clr>
            <a:srgbClr val="A4A3A4"/>
          </p15:clr>
        </p15:guide>
        <p15:guide id="10" pos="2971">
          <p15:clr>
            <a:srgbClr val="A4A3A4"/>
          </p15:clr>
        </p15:guide>
        <p15:guide id="11" pos="310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277"/>
    <a:srgbClr val="32578A"/>
    <a:srgbClr val="4876A8"/>
    <a:srgbClr val="649FCA"/>
    <a:srgbClr val="85BDDC"/>
    <a:srgbClr val="A1D0E5"/>
    <a:srgbClr val="C6E5EC"/>
    <a:srgbClr val="8C8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75" autoAdjust="0"/>
    <p:restoredTop sz="94719" autoAdjust="0"/>
  </p:normalViewPr>
  <p:slideViewPr>
    <p:cSldViewPr>
      <p:cViewPr varScale="1">
        <p:scale>
          <a:sx n="120" d="100"/>
          <a:sy n="120" d="100"/>
        </p:scale>
        <p:origin x="1440" y="184"/>
      </p:cViewPr>
      <p:guideLst>
        <p:guide orient="horz" pos="4133"/>
        <p:guide orient="horz" pos="3929"/>
        <p:guide orient="horz" pos="1661"/>
        <p:guide orient="horz" pos="1117"/>
        <p:guide orient="horz" pos="3249"/>
        <p:guide orient="horz" pos="3385"/>
        <p:guide orient="horz" pos="890"/>
        <p:guide pos="612"/>
        <p:guide pos="5465"/>
        <p:guide pos="2971"/>
        <p:guide pos="31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DE" altLang="de-DE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 alt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DE" altLang="de-DE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2D93506-367F-4CD0-B9B9-41D13445DE18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62444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DE" altLang="de-DE"/>
          </a:p>
        </p:txBody>
      </p:sp>
      <p:sp>
        <p:nvSpPr>
          <p:cNvPr id="5123" name="Rectangle 1027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e-DE" altLang="de-DE"/>
          </a:p>
        </p:txBody>
      </p:sp>
      <p:sp>
        <p:nvSpPr>
          <p:cNvPr id="5124" name="Rectangle 1028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5" name="Rectangle 1029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Klicken Sie, um die Formate des Vorlagentextes zu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5126" name="Rectangle 1030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DE" altLang="de-DE"/>
          </a:p>
        </p:txBody>
      </p:sp>
      <p:sp>
        <p:nvSpPr>
          <p:cNvPr id="512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760A340-2167-4270-89CF-50EB6C0DB420}" type="slidenum">
              <a:rPr lang="de-DE" altLang="de-DE"/>
              <a:pPr/>
              <a:t>‹#›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6634923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60A340-2167-4270-89CF-50EB6C0DB420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23971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17" name="Picture 25" descr="titel_master_1024_768_rgb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71550" y="2565400"/>
            <a:ext cx="7704138" cy="1584325"/>
          </a:xfrm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A1D0E5"/>
                </a:solidFill>
              </a:defRPr>
            </a:lvl1pPr>
          </a:lstStyle>
          <a:p>
            <a:pPr lvl="0"/>
            <a:r>
              <a:rPr lang="de-DE" altLang="de-DE" noProof="0"/>
              <a:t>Formatvorlage des Untertitelmasters durch Klicken bearbeiten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ctrTitle"/>
          </p:nvPr>
        </p:nvSpPr>
        <p:spPr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altLang="de-DE" noProof="0"/>
              <a:t>Titelmasterformat durch Klicken bearbeiten</a:t>
            </a:r>
          </a:p>
        </p:txBody>
      </p:sp>
      <p:pic>
        <p:nvPicPr>
          <p:cNvPr id="8215" name="Picture 23" descr="hm_W_011_1-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269875"/>
            <a:ext cx="1981200" cy="5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20" name="Rectangle 28"/>
          <p:cNvSpPr>
            <a:spLocks noChangeArrowheads="1"/>
          </p:cNvSpPr>
          <p:nvPr userDrawn="1"/>
        </p:nvSpPr>
        <p:spPr bwMode="gray">
          <a:xfrm>
            <a:off x="990600" y="6629400"/>
            <a:ext cx="5597525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b"/>
          <a:lstStyle/>
          <a:p>
            <a:pPr algn="l"/>
            <a:r>
              <a:rPr lang="de-DE" altLang="de-DE" sz="1000">
                <a:solidFill>
                  <a:srgbClr val="A4A7A6"/>
                </a:solidFill>
              </a:rPr>
              <a:t>Hochschule Mannheim University of Applied Sciences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610988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28" name="Picture 60" descr="header_master_1024_133_rg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187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24" name="Rectangle 56"/>
          <p:cNvSpPr>
            <a:spLocks noChangeArrowheads="1"/>
          </p:cNvSpPr>
          <p:nvPr/>
        </p:nvSpPr>
        <p:spPr bwMode="invGray">
          <a:xfrm>
            <a:off x="0" y="6553200"/>
            <a:ext cx="9144000" cy="304800"/>
          </a:xfrm>
          <a:prstGeom prst="rect">
            <a:avLst/>
          </a:prstGeom>
          <a:solidFill>
            <a:srgbClr val="A4A7A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9050" algn="ctr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de-DE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971550" y="2636838"/>
            <a:ext cx="7704138" cy="3600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title"/>
          </p:nvPr>
        </p:nvSpPr>
        <p:spPr bwMode="gray">
          <a:xfrm>
            <a:off x="971550" y="1773238"/>
            <a:ext cx="7704138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Mastertitelformat bearbeiten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990601" y="6629400"/>
            <a:ext cx="5165576" cy="183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r>
              <a:rPr lang="de-DE" altLang="de-DE" dirty="0"/>
              <a:t>Hochschule Mannheim University </a:t>
            </a:r>
            <a:r>
              <a:rPr lang="de-DE" altLang="de-DE" dirty="0" err="1"/>
              <a:t>of</a:t>
            </a:r>
            <a:r>
              <a:rPr lang="de-DE" altLang="de-DE" dirty="0"/>
              <a:t> Applied </a:t>
            </a:r>
            <a:r>
              <a:rPr lang="de-DE" altLang="de-DE" dirty="0" err="1"/>
              <a:t>Sciences</a:t>
            </a:r>
            <a:endParaRPr lang="de-DE" altLang="de-DE" dirty="0"/>
          </a:p>
        </p:txBody>
      </p:sp>
      <p:sp>
        <p:nvSpPr>
          <p:cNvPr id="7205" name="Rectangle 37"/>
          <p:cNvSpPr>
            <a:spLocks noChangeArrowheads="1"/>
          </p:cNvSpPr>
          <p:nvPr/>
        </p:nvSpPr>
        <p:spPr bwMode="invGray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de-DE"/>
          </a:p>
        </p:txBody>
      </p:sp>
      <p:pic>
        <p:nvPicPr>
          <p:cNvPr id="7227" name="Picture 59" descr="hm_W_011_1-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575" y="269875"/>
            <a:ext cx="1981200" cy="53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Foliennummernplatzhalter 1"/>
          <p:cNvSpPr>
            <a:spLocks noGrp="1"/>
          </p:cNvSpPr>
          <p:nvPr>
            <p:ph type="sldNum" sz="quarter" idx="4"/>
          </p:nvPr>
        </p:nvSpPr>
        <p:spPr>
          <a:xfrm>
            <a:off x="6588224" y="655002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57D12BB6-0ED4-46B6-AB23-7758AD07EFBF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7" r:id="rId2"/>
  </p:sldLayoutIdLst>
  <p:transition/>
  <p:hf hdr="0" dt="0"/>
  <p:txStyles>
    <p:titleStyle>
      <a:lvl1pPr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2pPr>
      <a:lvl3pPr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3pPr>
      <a:lvl4pPr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4pPr>
      <a:lvl5pPr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Arial" charset="0"/>
        </a:defRPr>
      </a:lvl9pPr>
    </p:titleStyle>
    <p:bodyStyle>
      <a:lvl1pPr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182563" indent="-180975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2pPr>
      <a:lvl3pPr marL="366713" indent="-182563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3pPr>
      <a:lvl4pPr marL="552450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4pPr>
      <a:lvl5pPr marL="738188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5pPr>
      <a:lvl6pPr marL="1195388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6pPr>
      <a:lvl7pPr marL="1652588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7pPr>
      <a:lvl8pPr marL="2109788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8pPr>
      <a:lvl9pPr marL="2566988" indent="-184150" algn="l" rtl="0" eaLnBrk="1" fontAlgn="base" hangingPunct="1">
        <a:lnSpc>
          <a:spcPct val="110000"/>
        </a:lnSpc>
        <a:spcBef>
          <a:spcPct val="0"/>
        </a:spcBef>
        <a:spcAft>
          <a:spcPct val="20000"/>
        </a:spcAft>
        <a:buFont typeface="Arial" charset="0"/>
        <a:buChar char="•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ctrTitle"/>
          </p:nvPr>
        </p:nvSpPr>
        <p:spPr>
          <a:xfrm>
            <a:off x="971550" y="1773238"/>
            <a:ext cx="7704138" cy="792162"/>
          </a:xfrm>
        </p:spPr>
        <p:txBody>
          <a:bodyPr/>
          <a:lstStyle/>
          <a:p>
            <a:r>
              <a:rPr lang="de-DE" altLang="de-DE" dirty="0" err="1"/>
              <a:t>Tik</a:t>
            </a:r>
            <a:r>
              <a:rPr lang="de-DE" altLang="de-DE" dirty="0"/>
              <a:t>-</a:t>
            </a:r>
            <a:r>
              <a:rPr lang="de-DE" altLang="de-DE" dirty="0" err="1"/>
              <a:t>Tak</a:t>
            </a:r>
            <a:r>
              <a:rPr lang="de-DE" altLang="de-DE" dirty="0"/>
              <a:t>-Toe Roboter</a:t>
            </a:r>
          </a:p>
        </p:txBody>
      </p:sp>
      <p:sp>
        <p:nvSpPr>
          <p:cNvPr id="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971550" y="2565400"/>
            <a:ext cx="7704138" cy="2159744"/>
          </a:xfrm>
        </p:spPr>
        <p:txBody>
          <a:bodyPr/>
          <a:lstStyle/>
          <a:p>
            <a:r>
              <a:rPr lang="de-DE" altLang="de-DE" dirty="0"/>
              <a:t>Autonome mobile Roboter</a:t>
            </a:r>
          </a:p>
          <a:p>
            <a:r>
              <a:rPr lang="de-DE" altLang="de-DE" dirty="0"/>
              <a:t>Jörg Vierling</a:t>
            </a:r>
          </a:p>
          <a:p>
            <a:r>
              <a:rPr lang="de-DE" altLang="de-DE" dirty="0"/>
              <a:t>Niklas Büchner</a:t>
            </a:r>
          </a:p>
          <a:p>
            <a:r>
              <a:rPr lang="de-DE" altLang="de-DE" dirty="0"/>
              <a:t>Jannis Büchner</a:t>
            </a:r>
          </a:p>
          <a:p>
            <a:r>
              <a:rPr lang="de-DE" altLang="de-DE" dirty="0"/>
              <a:t>Mannheim, 21.07.2023</a:t>
            </a:r>
          </a:p>
        </p:txBody>
      </p:sp>
      <p:sp>
        <p:nvSpPr>
          <p:cNvPr id="9" name="Rectangle 9"/>
          <p:cNvSpPr>
            <a:spLocks noChangeArrowheads="1"/>
          </p:cNvSpPr>
          <p:nvPr/>
        </p:nvSpPr>
        <p:spPr bwMode="gray">
          <a:xfrm>
            <a:off x="971550" y="1412875"/>
            <a:ext cx="7715250" cy="360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l"/>
            <a:r>
              <a:rPr lang="de-DE" altLang="de-DE" sz="2200" dirty="0">
                <a:solidFill>
                  <a:srgbClr val="A1D0E5"/>
                </a:solidFill>
                <a:ea typeface="ＭＳ Ｐゴシック" pitchFamily="28" charset="-128"/>
              </a:rPr>
              <a:t>Fakultät für Informatik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AB1EF67-84BB-75CC-1208-71938B444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453" y="1052736"/>
            <a:ext cx="4356347" cy="3336107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369E01D-92F0-DD46-2BA9-1C64090794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F1D321-7CCA-1E05-5267-F201829C06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E869E8-FAB6-0774-29DE-34C4E403E9E5}"/>
              </a:ext>
            </a:extLst>
          </p:cNvPr>
          <p:cNvSpPr txBox="1"/>
          <p:nvPr/>
        </p:nvSpPr>
        <p:spPr>
          <a:xfrm>
            <a:off x="791580" y="2413337"/>
            <a:ext cx="75608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800" dirty="0"/>
              <a:t>Vielen Dank für die Aufmerksamkeit</a:t>
            </a:r>
          </a:p>
          <a:p>
            <a:endParaRPr lang="de-DE" dirty="0"/>
          </a:p>
          <a:p>
            <a:r>
              <a:rPr lang="de-DE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Gibt es noch Fragen?</a:t>
            </a:r>
          </a:p>
        </p:txBody>
      </p:sp>
    </p:spTree>
    <p:extLst>
      <p:ext uri="{BB962C8B-B14F-4D97-AF65-F5344CB8AC3E}">
        <p14:creationId xmlns:p14="http://schemas.microsoft.com/office/powerpoint/2010/main" val="166147889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4F631A-B597-E5F7-B465-946E702B3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Mechanik: x-Achse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CDAD857-510C-2F78-DA12-54A63A33DB2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003630-576F-CCAA-0880-4952C573F0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D1C4F18-E706-397B-36B1-DE2B11A4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3701" y="2204864"/>
            <a:ext cx="5622067" cy="421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847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55E95DE-1D05-77A5-5CA6-96C82E944D5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E402F9F-DCE2-A86D-5A77-874A98D80F4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B85100C-D052-6101-A62E-C91356D08C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33" b="12659"/>
          <a:stretch/>
        </p:blipFill>
        <p:spPr>
          <a:xfrm>
            <a:off x="5170724" y="2528043"/>
            <a:ext cx="3721756" cy="2893133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C872FB9-5904-78A6-FF73-56CF9CD78E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09" t="6765" r="8309" b="24059"/>
          <a:stretch/>
        </p:blipFill>
        <p:spPr>
          <a:xfrm>
            <a:off x="251520" y="2523241"/>
            <a:ext cx="4649590" cy="2893078"/>
          </a:xfrm>
          <a:prstGeom prst="rect">
            <a:avLst/>
          </a:prstGeom>
        </p:spPr>
      </p:pic>
      <p:sp>
        <p:nvSpPr>
          <p:cNvPr id="8" name="Titel 1">
            <a:extLst>
              <a:ext uri="{FF2B5EF4-FFF2-40B4-BE49-F238E27FC236}">
                <a16:creationId xmlns:a16="http://schemas.microsoft.com/office/drawing/2014/main" id="{E59C8F3D-3833-F93D-185A-48C5B4FE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Mechanik: y-Achse</a:t>
            </a:r>
          </a:p>
        </p:txBody>
      </p:sp>
    </p:spTree>
    <p:extLst>
      <p:ext uri="{BB962C8B-B14F-4D97-AF65-F5344CB8AC3E}">
        <p14:creationId xmlns:p14="http://schemas.microsoft.com/office/powerpoint/2010/main" val="176273876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43E4C68-E071-832B-B08B-10FDBF72B83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A8B6B96-55D7-6AD9-D2B9-4E1ED0385DC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903EE9B-CD85-321C-B3DA-9E3CC8C43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54" y="1916832"/>
            <a:ext cx="3569047" cy="4477987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73D8475-2397-B908-30A3-D9016B756E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516307" y="2476581"/>
            <a:ext cx="4477987" cy="335849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D4B5A9B6-BED4-CD54-67B9-74CB35EB9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Mechanik: </a:t>
            </a:r>
            <a:r>
              <a:rPr lang="de-DE" dirty="0" err="1"/>
              <a:t>z</a:t>
            </a:r>
            <a:r>
              <a:rPr lang="de-DE" dirty="0"/>
              <a:t>-Achse</a:t>
            </a:r>
          </a:p>
        </p:txBody>
      </p:sp>
    </p:spTree>
    <p:extLst>
      <p:ext uri="{BB962C8B-B14F-4D97-AF65-F5344CB8AC3E}">
        <p14:creationId xmlns:p14="http://schemas.microsoft.com/office/powerpoint/2010/main" val="366853004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F1CB086-CC3C-86B2-3FBE-6BCE4C4892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7BBD2F-3DAC-2910-7175-521206CBB1D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1026" name="Picture 2" descr="Bild">
            <a:extLst>
              <a:ext uri="{FF2B5EF4-FFF2-40B4-BE49-F238E27FC236}">
                <a16:creationId xmlns:a16="http://schemas.microsoft.com/office/drawing/2014/main" id="{AC595D0D-0E09-A566-D941-F16D5854C2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377655"/>
            <a:ext cx="5165576" cy="144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324798B-2F41-0EDC-552A-6C9545AF1C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516" y="2724675"/>
            <a:ext cx="3950964" cy="2656352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B657C785-A872-2FBC-3487-8FFF35AE2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Elektrik: Driver</a:t>
            </a:r>
          </a:p>
        </p:txBody>
      </p:sp>
    </p:spTree>
    <p:extLst>
      <p:ext uri="{BB962C8B-B14F-4D97-AF65-F5344CB8AC3E}">
        <p14:creationId xmlns:p14="http://schemas.microsoft.com/office/powerpoint/2010/main" val="55418163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87B97CE-65DF-213E-9B97-C23931E461B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91CDC3B-41F9-53C1-1518-90E7A973793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EE94DAD-1E14-9C42-B84E-03B581FA2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0688" y="1285927"/>
            <a:ext cx="3024336" cy="5113876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FDC91F68-19DC-CCD3-664D-C484A785F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Elektrik: Schaltplan</a:t>
            </a:r>
          </a:p>
        </p:txBody>
      </p:sp>
      <p:pic>
        <p:nvPicPr>
          <p:cNvPr id="6" name="Picture 5" descr="A wire with wires on a wood surface&#10;&#10;Description automatically generated">
            <a:extLst>
              <a:ext uri="{FF2B5EF4-FFF2-40B4-BE49-F238E27FC236}">
                <a16:creationId xmlns:a16="http://schemas.microsoft.com/office/drawing/2014/main" id="{5311F112-661F-6765-E1E4-D7FCF4CB3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07960" y="2367969"/>
            <a:ext cx="3933056" cy="294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85493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DE92794-E71B-4D3C-49AD-35076E6640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B28574-9945-3E9F-DC19-9A13547CFF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DC13C20-0DFB-FEB0-E7EA-9C400F2F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Softwaresteuerung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9D0ACB9-65B3-5241-BE5D-FC92552FA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41" y="2525254"/>
            <a:ext cx="2068885" cy="206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21DBB0-FF35-A14D-A25D-243FCA2DE6DC}"/>
              </a:ext>
            </a:extLst>
          </p:cNvPr>
          <p:cNvSpPr txBox="1"/>
          <p:nvPr/>
        </p:nvSpPr>
        <p:spPr>
          <a:xfrm>
            <a:off x="419664" y="6283296"/>
            <a:ext cx="442300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/>
              <a:t>Bildquelle: https://</a:t>
            </a:r>
            <a:r>
              <a:rPr lang="de-DE" sz="900" dirty="0" err="1"/>
              <a:t>pixabay.com</a:t>
            </a:r>
            <a:r>
              <a:rPr lang="de-DE" sz="900" dirty="0"/>
              <a:t>/de/</a:t>
            </a:r>
            <a:r>
              <a:rPr lang="de-DE" sz="900" dirty="0" err="1"/>
              <a:t>vectors</a:t>
            </a:r>
            <a:r>
              <a:rPr lang="de-DE" sz="900" dirty="0"/>
              <a:t>/flach-design-symbol-icon-www-2126880/</a:t>
            </a:r>
          </a:p>
        </p:txBody>
      </p:sp>
      <p:pic>
        <p:nvPicPr>
          <p:cNvPr id="1030" name="Picture 6" descr="Smartphone, Handy, Telefon, Telefonieren">
            <a:extLst>
              <a:ext uri="{FF2B5EF4-FFF2-40B4-BE49-F238E27FC236}">
                <a16:creationId xmlns:a16="http://schemas.microsoft.com/office/drawing/2014/main" id="{D034C580-7DD9-A78C-E53B-F78B9AB03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851" y="2525254"/>
            <a:ext cx="1178116" cy="206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pu, Prozessor, Computer, Elektronik">
            <a:extLst>
              <a:ext uri="{FF2B5EF4-FFF2-40B4-BE49-F238E27FC236}">
                <a16:creationId xmlns:a16="http://schemas.microsoft.com/office/drawing/2014/main" id="{B27C4514-94E5-41CA-2EBB-5BC0E83D3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492896"/>
            <a:ext cx="21336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2039098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DE92794-E71B-4D3C-49AD-35076E6640A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B28574-9945-3E9F-DC19-9A13547CFF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BDC13C20-0DFB-FEB0-E7EA-9C400F2F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276724"/>
            <a:ext cx="7704138" cy="792162"/>
          </a:xfrm>
        </p:spPr>
        <p:txBody>
          <a:bodyPr/>
          <a:lstStyle/>
          <a:p>
            <a:r>
              <a:rPr lang="de-DE" dirty="0"/>
              <a:t>Softwaresteuerung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BD64A5A-3EB3-CDB2-93D2-55E223B4DACB}"/>
              </a:ext>
            </a:extLst>
          </p:cNvPr>
          <p:cNvSpPr txBox="1">
            <a:spLocks/>
          </p:cNvSpPr>
          <p:nvPr/>
        </p:nvSpPr>
        <p:spPr bwMode="gray">
          <a:xfrm>
            <a:off x="3059832" y="3284984"/>
            <a:ext cx="2808312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de-DE" kern="0" dirty="0"/>
              <a:t>CODE DEMO</a:t>
            </a:r>
          </a:p>
        </p:txBody>
      </p:sp>
    </p:spTree>
    <p:extLst>
      <p:ext uri="{BB962C8B-B14F-4D97-AF65-F5344CB8AC3E}">
        <p14:creationId xmlns:p14="http://schemas.microsoft.com/office/powerpoint/2010/main" val="2026441824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369E01D-92F0-DD46-2BA9-1C640907941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altLang="de-DE"/>
              <a:t>Hochschule Mannheim University of Applied Sciences</a:t>
            </a:r>
            <a:endParaRPr lang="de-DE" alt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F1D321-7CCA-1E05-5267-F201829C063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7D12BB6-0ED4-46B6-AB23-7758AD07EFBF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16242E8C-EA2F-0A25-A15F-750A7E989AC5}"/>
              </a:ext>
            </a:extLst>
          </p:cNvPr>
          <p:cNvSpPr txBox="1">
            <a:spLocks/>
          </p:cNvSpPr>
          <p:nvPr/>
        </p:nvSpPr>
        <p:spPr bwMode="gray">
          <a:xfrm>
            <a:off x="990601" y="1276724"/>
            <a:ext cx="7704138" cy="79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de-DE" kern="0" dirty="0"/>
              <a:t>Fazit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E869E8-FAB6-0774-29DE-34C4E403E9E5}"/>
              </a:ext>
            </a:extLst>
          </p:cNvPr>
          <p:cNvSpPr txBox="1"/>
          <p:nvPr/>
        </p:nvSpPr>
        <p:spPr>
          <a:xfrm>
            <a:off x="791580" y="2413337"/>
            <a:ext cx="75608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/>
              <a:t>✅ ESP32 sehr leistungsstark</a:t>
            </a:r>
          </a:p>
          <a:p>
            <a:pPr algn="l"/>
            <a:r>
              <a:rPr lang="de-DE" dirty="0"/>
              <a:t>✅ Trennung der Software und Hardware</a:t>
            </a:r>
          </a:p>
          <a:p>
            <a:pPr algn="l"/>
            <a:r>
              <a:rPr lang="de-DE" dirty="0"/>
              <a:t>✅ Iterationsgeschwindigkeit durch Fischertechnik</a:t>
            </a:r>
          </a:p>
          <a:p>
            <a:pPr algn="l"/>
            <a:r>
              <a:rPr lang="de-DE" dirty="0"/>
              <a:t>✅ Kombination zwischen Plastik und Metall bietet gute Stabilität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❌ Viel Spiel in der Hardware</a:t>
            </a:r>
          </a:p>
          <a:p>
            <a:pPr algn="l"/>
            <a:r>
              <a:rPr lang="de-DE" dirty="0"/>
              <a:t>❌ Kabelmanagement</a:t>
            </a:r>
          </a:p>
        </p:txBody>
      </p:sp>
    </p:spTree>
    <p:extLst>
      <p:ext uri="{BB962C8B-B14F-4D97-AF65-F5344CB8AC3E}">
        <p14:creationId xmlns:p14="http://schemas.microsoft.com/office/powerpoint/2010/main" val="162869630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HSMA_021_WIN_081216">
  <a:themeElements>
    <a:clrScheme name="Standarddesign 1">
      <a:dk1>
        <a:srgbClr val="000000"/>
      </a:dk1>
      <a:lt1>
        <a:srgbClr val="FFFFFF"/>
      </a:lt1>
      <a:dk2>
        <a:srgbClr val="0F3277"/>
      </a:dk2>
      <a:lt2>
        <a:srgbClr val="143255"/>
      </a:lt2>
      <a:accent1>
        <a:srgbClr val="4876A8"/>
      </a:accent1>
      <a:accent2>
        <a:srgbClr val="32578A"/>
      </a:accent2>
      <a:accent3>
        <a:srgbClr val="FFFFFF"/>
      </a:accent3>
      <a:accent4>
        <a:srgbClr val="000000"/>
      </a:accent4>
      <a:accent5>
        <a:srgbClr val="B1BDD1"/>
      </a:accent5>
      <a:accent6>
        <a:srgbClr val="2C4E7D"/>
      </a:accent6>
      <a:hlink>
        <a:srgbClr val="649FCA"/>
      </a:hlink>
      <a:folHlink>
        <a:srgbClr val="C6E5EC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2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hlink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tx2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F3277"/>
        </a:dk2>
        <a:lt2>
          <a:srgbClr val="143255"/>
        </a:lt2>
        <a:accent1>
          <a:srgbClr val="4876A8"/>
        </a:accent1>
        <a:accent2>
          <a:srgbClr val="32578A"/>
        </a:accent2>
        <a:accent3>
          <a:srgbClr val="FFFFFF"/>
        </a:accent3>
        <a:accent4>
          <a:srgbClr val="000000"/>
        </a:accent4>
        <a:accent5>
          <a:srgbClr val="B1BDD1"/>
        </a:accent5>
        <a:accent6>
          <a:srgbClr val="2C4E7D"/>
        </a:accent6>
        <a:hlink>
          <a:srgbClr val="649FCA"/>
        </a:hlink>
        <a:folHlink>
          <a:srgbClr val="C6E5E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HSMA_021_WIN_081216</Template>
  <TotalTime>96</TotalTime>
  <Words>156</Words>
  <Application>Microsoft Macintosh PowerPoint</Application>
  <PresentationFormat>On-screen Show (4:3)</PresentationFormat>
  <Paragraphs>46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Arial</vt:lpstr>
      <vt:lpstr>HSMA_021_WIN_081216</vt:lpstr>
      <vt:lpstr>Tik-Tak-Toe Roboter</vt:lpstr>
      <vt:lpstr>Mechanik: x-Achse</vt:lpstr>
      <vt:lpstr>Mechanik: y-Achse</vt:lpstr>
      <vt:lpstr>Mechanik: z-Achse</vt:lpstr>
      <vt:lpstr>Elektrik: Driver</vt:lpstr>
      <vt:lpstr>Elektrik: Schaltplan</vt:lpstr>
      <vt:lpstr>Softwaresteuerung</vt:lpstr>
      <vt:lpstr>Softwaresteuerung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der Präsentation</dc:title>
  <dc:creator>Frank-Thomas Nürnberg</dc:creator>
  <dc:description>Präsentation mit Beispielfolien - Version Windows;_x000d_
Präsentationsvorlage für Beamer/Screen;_x000d_
Version 2.1; 2008-12-16;</dc:description>
  <cp:lastModifiedBy>Niklas Buechner</cp:lastModifiedBy>
  <cp:revision>18</cp:revision>
  <cp:lastPrinted>2001-08-01T07:58:04Z</cp:lastPrinted>
  <dcterms:created xsi:type="dcterms:W3CDTF">2013-12-03T19:59:32Z</dcterms:created>
  <dcterms:modified xsi:type="dcterms:W3CDTF">2023-07-21T12:25:49Z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Erstellt von">
    <vt:lpwstr>office implementation</vt:lpwstr>
  </property>
  <property fmtid="{D5CDD505-2E9C-101B-9397-08002B2CF9AE}" pid="3" name="Erstellt am">
    <vt:lpwstr>01-09-2005</vt:lpwstr>
  </property>
  <property fmtid="{D5CDD505-2E9C-101B-9397-08002B2CF9AE}" pid="4" name="Bearbeiter">
    <vt:lpwstr>gadamovich</vt:lpwstr>
  </property>
  <property fmtid="{D5CDD505-2E9C-101B-9397-08002B2CF9AE}" pid="5" name="Version">
    <vt:lpwstr>2.1</vt:lpwstr>
  </property>
  <property fmtid="{D5CDD505-2E9C-101B-9397-08002B2CF9AE}" pid="6" name="Version vom">
    <vt:lpwstr>16-12-2008</vt:lpwstr>
  </property>
</Properties>
</file>